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9" r:id="rId3"/>
    <p:sldId id="260" r:id="rId4"/>
    <p:sldId id="261" r:id="rId5"/>
    <p:sldId id="265" r:id="rId6"/>
    <p:sldId id="266"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1A769C-C587-3D37-056C-8BFE854F8758}" v="152" dt="2024-09-12T11:14:42.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9/13/2024</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8993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9/13/2024</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0420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9/13/2024</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1754228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9/13/2024</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5170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9/13/2024</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50121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9/13/2024</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6369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9/13/2024</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09960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9/13/2024</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11709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9/13/2024</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0593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9/13/2024</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97867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9/13/2024</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72145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9/13/2024</a:t>
            </a:fld>
            <a:endParaRPr lang="en-US"/>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370176184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811A6C-040C-4C5A-8FF3-63EC6CC40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5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4554" y="397275"/>
            <a:ext cx="5230446" cy="3761257"/>
          </a:xfrm>
        </p:spPr>
        <p:txBody>
          <a:bodyPr anchor="ctr">
            <a:normAutofit/>
          </a:bodyPr>
          <a:lstStyle/>
          <a:p>
            <a:pPr>
              <a:lnSpc>
                <a:spcPct val="90000"/>
              </a:lnSpc>
            </a:pPr>
            <a:r>
              <a:rPr lang="en-US" sz="5000" dirty="0">
                <a:cs typeface="Calibri Light"/>
              </a:rPr>
              <a:t>Science and Engineering </a:t>
            </a:r>
            <a:br>
              <a:rPr lang="en-US" sz="5000" dirty="0">
                <a:cs typeface="Calibri Light"/>
              </a:rPr>
            </a:br>
            <a:r>
              <a:rPr lang="en-US" sz="5000" dirty="0">
                <a:cs typeface="Calibri Light"/>
              </a:rPr>
              <a:t>Fair </a:t>
            </a:r>
          </a:p>
        </p:txBody>
      </p:sp>
      <p:sp>
        <p:nvSpPr>
          <p:cNvPr id="3" name="Subtitle 2"/>
          <p:cNvSpPr>
            <a:spLocks noGrp="1"/>
          </p:cNvSpPr>
          <p:nvPr>
            <p:ph type="subTitle" idx="1"/>
          </p:nvPr>
        </p:nvSpPr>
        <p:spPr>
          <a:xfrm>
            <a:off x="351182" y="4846029"/>
            <a:ext cx="5363817" cy="1375512"/>
          </a:xfrm>
        </p:spPr>
        <p:txBody>
          <a:bodyPr vert="horz" lIns="91440" tIns="45720" rIns="91440" bIns="45720" rtlCol="0" anchor="ctr">
            <a:normAutofit/>
          </a:bodyPr>
          <a:lstStyle/>
          <a:p>
            <a:endParaRPr lang="en-US" sz="3600" dirty="0">
              <a:cs typeface="Calibri"/>
            </a:endParaRPr>
          </a:p>
          <a:p>
            <a:r>
              <a:rPr lang="en-US" dirty="0">
                <a:cs typeface="Calibri"/>
              </a:rPr>
              <a:t>Grades 4-6</a:t>
            </a:r>
          </a:p>
        </p:txBody>
      </p:sp>
      <p:pic>
        <p:nvPicPr>
          <p:cNvPr id="4" name="Picture 3">
            <a:extLst>
              <a:ext uri="{FF2B5EF4-FFF2-40B4-BE49-F238E27FC236}">
                <a16:creationId xmlns:a16="http://schemas.microsoft.com/office/drawing/2014/main" id="{BD26D0BC-0A57-01A2-DB44-9B3C0720A45E}"/>
              </a:ext>
            </a:extLst>
          </p:cNvPr>
          <p:cNvPicPr>
            <a:picLocks noChangeAspect="1"/>
          </p:cNvPicPr>
          <p:nvPr/>
        </p:nvPicPr>
        <p:blipFill rotWithShape="1">
          <a:blip r:embed="rId2"/>
          <a:srcRect l="34902" r="14277" b="8"/>
          <a:stretch/>
        </p:blipFill>
        <p:spPr>
          <a:xfrm>
            <a:off x="6095999" y="10"/>
            <a:ext cx="6096002" cy="685799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75D591-8C2D-24A0-9ADB-039D938D71E1}"/>
              </a:ext>
            </a:extLst>
          </p:cNvPr>
          <p:cNvSpPr>
            <a:spLocks noGrp="1"/>
          </p:cNvSpPr>
          <p:nvPr>
            <p:ph type="title"/>
          </p:nvPr>
        </p:nvSpPr>
        <p:spPr>
          <a:xfrm>
            <a:off x="484552" y="365125"/>
            <a:ext cx="5022630" cy="2430030"/>
          </a:xfrm>
        </p:spPr>
        <p:txBody>
          <a:bodyPr>
            <a:normAutofit/>
          </a:bodyPr>
          <a:lstStyle/>
          <a:p>
            <a:pPr>
              <a:lnSpc>
                <a:spcPct val="90000"/>
              </a:lnSpc>
            </a:pPr>
            <a:r>
              <a:rPr lang="en-US" sz="4600"/>
              <a:t>Why is the Science and Engineering Fair so important?</a:t>
            </a:r>
          </a:p>
        </p:txBody>
      </p:sp>
      <p:sp>
        <p:nvSpPr>
          <p:cNvPr id="3" name="Content Placeholder 2">
            <a:extLst>
              <a:ext uri="{FF2B5EF4-FFF2-40B4-BE49-F238E27FC236}">
                <a16:creationId xmlns:a16="http://schemas.microsoft.com/office/drawing/2014/main" id="{3E740829-01E7-F97E-2762-E592F0AAA28C}"/>
              </a:ext>
            </a:extLst>
          </p:cNvPr>
          <p:cNvSpPr>
            <a:spLocks noGrp="1"/>
          </p:cNvSpPr>
          <p:nvPr>
            <p:ph idx="1"/>
          </p:nvPr>
        </p:nvSpPr>
        <p:spPr>
          <a:xfrm>
            <a:off x="484552" y="3870613"/>
            <a:ext cx="5022630" cy="2306349"/>
          </a:xfrm>
        </p:spPr>
        <p:txBody>
          <a:bodyPr vert="horz" lIns="91440" tIns="45720" rIns="91440" bIns="45720" rtlCol="0">
            <a:normAutofit/>
          </a:bodyPr>
          <a:lstStyle/>
          <a:p>
            <a:pPr>
              <a:lnSpc>
                <a:spcPct val="110000"/>
              </a:lnSpc>
            </a:pPr>
            <a:r>
              <a:rPr lang="en-US" sz="1900">
                <a:ea typeface="+mn-lt"/>
                <a:cs typeface="+mn-lt"/>
              </a:rPr>
              <a:t>Hands on science is proven to help students be better critical thinkers and problem solvers! The skills learned by participating in the Science and Engineering Fair also helps to improve students understanding of the Nature of Science skills!</a:t>
            </a:r>
            <a:endParaRPr lang="en-US" sz="1900"/>
          </a:p>
        </p:txBody>
      </p:sp>
      <p:pic>
        <p:nvPicPr>
          <p:cNvPr id="5" name="Picture 4" descr="Metallic spheres connected in mesh">
            <a:extLst>
              <a:ext uri="{FF2B5EF4-FFF2-40B4-BE49-F238E27FC236}">
                <a16:creationId xmlns:a16="http://schemas.microsoft.com/office/drawing/2014/main" id="{22EF8619-F45E-E189-B3C2-45B10B7CAD20}"/>
              </a:ext>
            </a:extLst>
          </p:cNvPr>
          <p:cNvPicPr>
            <a:picLocks noChangeAspect="1"/>
          </p:cNvPicPr>
          <p:nvPr/>
        </p:nvPicPr>
        <p:blipFill rotWithShape="1">
          <a:blip r:embed="rId2"/>
          <a:srcRect l="20882" r="19751" b="-3"/>
          <a:stretch/>
        </p:blipFill>
        <p:spPr>
          <a:xfrm>
            <a:off x="6083644" y="10"/>
            <a:ext cx="6108356" cy="6857990"/>
          </a:xfrm>
          <a:prstGeom prst="rect">
            <a:avLst/>
          </a:prstGeom>
        </p:spPr>
      </p:pic>
    </p:spTree>
    <p:extLst>
      <p:ext uri="{BB962C8B-B14F-4D97-AF65-F5344CB8AC3E}">
        <p14:creationId xmlns:p14="http://schemas.microsoft.com/office/powerpoint/2010/main" val="203647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C241A-D816-463A-BA6A-61C2ED02A756}"/>
              </a:ext>
            </a:extLst>
          </p:cNvPr>
          <p:cNvSpPr>
            <a:spLocks noGrp="1"/>
          </p:cNvSpPr>
          <p:nvPr>
            <p:ph type="title"/>
          </p:nvPr>
        </p:nvSpPr>
        <p:spPr>
          <a:xfrm>
            <a:off x="484552" y="365125"/>
            <a:ext cx="5022630" cy="2430030"/>
          </a:xfrm>
        </p:spPr>
        <p:txBody>
          <a:bodyPr>
            <a:normAutofit/>
          </a:bodyPr>
          <a:lstStyle/>
          <a:p>
            <a:pPr>
              <a:lnSpc>
                <a:spcPct val="90000"/>
              </a:lnSpc>
            </a:pPr>
            <a:r>
              <a:rPr lang="en-US"/>
              <a:t>Science and Engineering Fair Categories</a:t>
            </a:r>
          </a:p>
        </p:txBody>
      </p:sp>
      <p:sp>
        <p:nvSpPr>
          <p:cNvPr id="3" name="Content Placeholder 2">
            <a:extLst>
              <a:ext uri="{FF2B5EF4-FFF2-40B4-BE49-F238E27FC236}">
                <a16:creationId xmlns:a16="http://schemas.microsoft.com/office/drawing/2014/main" id="{0617F89E-DA56-885D-F453-DEB58FC77D80}"/>
              </a:ext>
            </a:extLst>
          </p:cNvPr>
          <p:cNvSpPr>
            <a:spLocks noGrp="1"/>
          </p:cNvSpPr>
          <p:nvPr>
            <p:ph idx="1"/>
          </p:nvPr>
        </p:nvSpPr>
        <p:spPr>
          <a:xfrm>
            <a:off x="484552" y="3696823"/>
            <a:ext cx="5089472" cy="3496138"/>
          </a:xfrm>
        </p:spPr>
        <p:txBody>
          <a:bodyPr vert="horz" lIns="91440" tIns="45720" rIns="91440" bIns="45720" rtlCol="0" anchor="t">
            <a:noAutofit/>
          </a:bodyPr>
          <a:lstStyle/>
          <a:p>
            <a:pPr>
              <a:lnSpc>
                <a:spcPct val="110000"/>
              </a:lnSpc>
            </a:pPr>
            <a:r>
              <a:rPr lang="en-US" sz="1800" b="1"/>
              <a:t>Science</a:t>
            </a:r>
          </a:p>
          <a:p>
            <a:pPr>
              <a:lnSpc>
                <a:spcPct val="110000"/>
              </a:lnSpc>
              <a:buChar char="•"/>
            </a:pPr>
            <a:r>
              <a:rPr lang="en-US" sz="1500">
                <a:ea typeface="+mn-lt"/>
                <a:cs typeface="+mn-lt"/>
              </a:rPr>
              <a:t>Physics and Astronomy</a:t>
            </a:r>
            <a:endParaRPr lang="en-US" sz="1500" b="1"/>
          </a:p>
          <a:p>
            <a:pPr>
              <a:lnSpc>
                <a:spcPct val="110000"/>
              </a:lnSpc>
              <a:buChar char="•"/>
            </a:pPr>
            <a:r>
              <a:rPr lang="en-US" sz="1500">
                <a:ea typeface="+mn-lt"/>
                <a:cs typeface="+mn-lt"/>
              </a:rPr>
              <a:t>Plant Science </a:t>
            </a:r>
            <a:endParaRPr lang="en-US" sz="1500"/>
          </a:p>
          <a:p>
            <a:pPr>
              <a:lnSpc>
                <a:spcPct val="110000"/>
              </a:lnSpc>
              <a:buChar char="•"/>
            </a:pPr>
            <a:r>
              <a:rPr lang="en-US" sz="1500">
                <a:ea typeface="+mn-lt"/>
                <a:cs typeface="+mn-lt"/>
              </a:rPr>
              <a:t>Animal Science</a:t>
            </a:r>
            <a:endParaRPr lang="en-US" sz="1500"/>
          </a:p>
          <a:p>
            <a:pPr>
              <a:lnSpc>
                <a:spcPct val="110000"/>
              </a:lnSpc>
              <a:buChar char="•"/>
            </a:pPr>
            <a:r>
              <a:rPr lang="en-US" sz="1500">
                <a:ea typeface="+mn-lt"/>
                <a:cs typeface="+mn-lt"/>
              </a:rPr>
              <a:t>Chemistry</a:t>
            </a:r>
            <a:endParaRPr lang="en-US" sz="1500"/>
          </a:p>
          <a:p>
            <a:pPr>
              <a:lnSpc>
                <a:spcPct val="110000"/>
              </a:lnSpc>
              <a:buChar char="•"/>
            </a:pPr>
            <a:r>
              <a:rPr lang="en-US" sz="1500">
                <a:ea typeface="+mn-lt"/>
                <a:cs typeface="+mn-lt"/>
              </a:rPr>
              <a:t>Microbiology</a:t>
            </a:r>
            <a:endParaRPr lang="en-US" sz="1500"/>
          </a:p>
          <a:p>
            <a:pPr>
              <a:lnSpc>
                <a:spcPct val="110000"/>
              </a:lnSpc>
              <a:buChar char="•"/>
            </a:pPr>
            <a:r>
              <a:rPr lang="en-US" sz="1500">
                <a:ea typeface="+mn-lt"/>
                <a:cs typeface="+mn-lt"/>
              </a:rPr>
              <a:t>Earth and Environmental Sciences</a:t>
            </a:r>
            <a:endParaRPr lang="en-US" sz="1500"/>
          </a:p>
          <a:p>
            <a:pPr>
              <a:lnSpc>
                <a:spcPct val="110000"/>
              </a:lnSpc>
              <a:buChar char="•"/>
            </a:pPr>
            <a:r>
              <a:rPr lang="en-US" sz="1500">
                <a:ea typeface="+mn-lt"/>
                <a:cs typeface="+mn-lt"/>
              </a:rPr>
              <a:t>Human Behavioral Science</a:t>
            </a:r>
            <a:endParaRPr lang="en-US" sz="1500"/>
          </a:p>
          <a:p>
            <a:pPr marL="457200" indent="-457200">
              <a:lnSpc>
                <a:spcPct val="110000"/>
              </a:lnSpc>
              <a:buChar char="•"/>
            </a:pPr>
            <a:endParaRPr lang="en-US" sz="1500"/>
          </a:p>
        </p:txBody>
      </p:sp>
      <p:pic>
        <p:nvPicPr>
          <p:cNvPr id="5" name="Picture 4" descr="Render of clear molecular structure">
            <a:extLst>
              <a:ext uri="{FF2B5EF4-FFF2-40B4-BE49-F238E27FC236}">
                <a16:creationId xmlns:a16="http://schemas.microsoft.com/office/drawing/2014/main" id="{0D52DE08-46C5-DFC1-20CA-ACAF23E9170D}"/>
              </a:ext>
            </a:extLst>
          </p:cNvPr>
          <p:cNvPicPr>
            <a:picLocks noChangeAspect="1"/>
          </p:cNvPicPr>
          <p:nvPr/>
        </p:nvPicPr>
        <p:blipFill rotWithShape="1">
          <a:blip r:embed="rId2"/>
          <a:srcRect l="14811" r="35129" b="-5"/>
          <a:stretch/>
        </p:blipFill>
        <p:spPr>
          <a:xfrm>
            <a:off x="5909854" y="80221"/>
            <a:ext cx="6108356" cy="6857990"/>
          </a:xfrm>
          <a:prstGeom prst="rect">
            <a:avLst/>
          </a:prstGeom>
        </p:spPr>
      </p:pic>
    </p:spTree>
    <p:extLst>
      <p:ext uri="{BB962C8B-B14F-4D97-AF65-F5344CB8AC3E}">
        <p14:creationId xmlns:p14="http://schemas.microsoft.com/office/powerpoint/2010/main" val="280320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7ADF9C-7729-43E0-B44E-3392C2BD0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64CE6C-E4DD-47B0-947A-FE4B1135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BCFF0-7988-6D20-68DF-1A63AAB023C5}"/>
              </a:ext>
            </a:extLst>
          </p:cNvPr>
          <p:cNvSpPr>
            <a:spLocks noGrp="1"/>
          </p:cNvSpPr>
          <p:nvPr>
            <p:ph type="title"/>
          </p:nvPr>
        </p:nvSpPr>
        <p:spPr>
          <a:xfrm>
            <a:off x="484552" y="365125"/>
            <a:ext cx="5252571" cy="2766449"/>
          </a:xfrm>
        </p:spPr>
        <p:txBody>
          <a:bodyPr>
            <a:normAutofit/>
          </a:bodyPr>
          <a:lstStyle/>
          <a:p>
            <a:r>
              <a:rPr lang="en-US"/>
              <a:t>Science and Engineering Categories cont.</a:t>
            </a:r>
          </a:p>
        </p:txBody>
      </p:sp>
      <p:pic>
        <p:nvPicPr>
          <p:cNvPr id="5" name="Picture 4" descr="Abstract background of data">
            <a:extLst>
              <a:ext uri="{FF2B5EF4-FFF2-40B4-BE49-F238E27FC236}">
                <a16:creationId xmlns:a16="http://schemas.microsoft.com/office/drawing/2014/main" id="{86F24D52-1FD3-1BB0-9F12-E0F3072ACC9A}"/>
              </a:ext>
            </a:extLst>
          </p:cNvPr>
          <p:cNvPicPr>
            <a:picLocks noChangeAspect="1"/>
          </p:cNvPicPr>
          <p:nvPr/>
        </p:nvPicPr>
        <p:blipFill rotWithShape="1">
          <a:blip r:embed="rId2"/>
          <a:srcRect r="15" b="15"/>
          <a:stretch/>
        </p:blipFill>
        <p:spPr>
          <a:xfrm>
            <a:off x="20" y="3429000"/>
            <a:ext cx="6095978" cy="3429000"/>
          </a:xfrm>
          <a:prstGeom prst="rect">
            <a:avLst/>
          </a:prstGeom>
        </p:spPr>
      </p:pic>
      <p:sp>
        <p:nvSpPr>
          <p:cNvPr id="3" name="Content Placeholder 2">
            <a:extLst>
              <a:ext uri="{FF2B5EF4-FFF2-40B4-BE49-F238E27FC236}">
                <a16:creationId xmlns:a16="http://schemas.microsoft.com/office/drawing/2014/main" id="{D856A30C-CD37-3946-1193-917F2E7EB1BD}"/>
              </a:ext>
            </a:extLst>
          </p:cNvPr>
          <p:cNvSpPr>
            <a:spLocks noGrp="1"/>
          </p:cNvSpPr>
          <p:nvPr>
            <p:ph idx="1"/>
          </p:nvPr>
        </p:nvSpPr>
        <p:spPr>
          <a:xfrm>
            <a:off x="6523702" y="365125"/>
            <a:ext cx="4830097" cy="5811838"/>
          </a:xfrm>
        </p:spPr>
        <p:txBody>
          <a:bodyPr vert="horz" lIns="91440" tIns="45720" rIns="91440" bIns="45720" rtlCol="0">
            <a:normAutofit/>
          </a:bodyPr>
          <a:lstStyle/>
          <a:p>
            <a:r>
              <a:rPr lang="en-US" b="1">
                <a:ea typeface="+mn-lt"/>
                <a:cs typeface="+mn-lt"/>
              </a:rPr>
              <a:t>Engineering:</a:t>
            </a:r>
            <a:endParaRPr lang="en-US" b="1"/>
          </a:p>
          <a:p>
            <a:pPr marL="342900" indent="-342900">
              <a:buChar char="•"/>
            </a:pPr>
            <a:r>
              <a:rPr lang="en-US">
                <a:ea typeface="+mn-lt"/>
                <a:cs typeface="+mn-lt"/>
              </a:rPr>
              <a:t>Engineering Mechanics</a:t>
            </a:r>
            <a:endParaRPr lang="en-US"/>
          </a:p>
          <a:p>
            <a:pPr marL="342900" indent="-342900">
              <a:buChar char="•"/>
            </a:pPr>
            <a:r>
              <a:rPr lang="en-US">
                <a:ea typeface="+mn-lt"/>
                <a:cs typeface="+mn-lt"/>
              </a:rPr>
              <a:t>Environmental Engineering</a:t>
            </a:r>
            <a:endParaRPr lang="en-US"/>
          </a:p>
          <a:p>
            <a:endParaRPr lang="en-US">
              <a:ea typeface="+mn-lt"/>
              <a:cs typeface="+mn-lt"/>
            </a:endParaRPr>
          </a:p>
          <a:p>
            <a:r>
              <a:rPr lang="en-US" b="1">
                <a:ea typeface="+mn-lt"/>
                <a:cs typeface="+mn-lt"/>
              </a:rPr>
              <a:t>Mathematics and Computer Science:</a:t>
            </a:r>
            <a:endParaRPr lang="en-US" b="1"/>
          </a:p>
          <a:p>
            <a:pPr marL="342900" indent="-342900">
              <a:buChar char="•"/>
            </a:pPr>
            <a:r>
              <a:rPr lang="en-US">
                <a:ea typeface="+mn-lt"/>
                <a:cs typeface="+mn-lt"/>
              </a:rPr>
              <a:t>Coding</a:t>
            </a:r>
            <a:endParaRPr lang="en-US"/>
          </a:p>
          <a:p>
            <a:pPr marL="342900" indent="-342900">
              <a:buChar char="•"/>
            </a:pPr>
            <a:r>
              <a:rPr lang="en-US">
                <a:ea typeface="+mn-lt"/>
                <a:cs typeface="+mn-lt"/>
              </a:rPr>
              <a:t>Mathematics</a:t>
            </a:r>
            <a:endParaRPr lang="en-US"/>
          </a:p>
          <a:p>
            <a:pPr marL="342900" indent="-342900">
              <a:buChar char="•"/>
            </a:pPr>
            <a:r>
              <a:rPr lang="en-US">
                <a:ea typeface="+mn-lt"/>
                <a:cs typeface="+mn-lt"/>
              </a:rPr>
              <a:t>Robotics and Intelligent Machines</a:t>
            </a:r>
            <a:endParaRPr lang="en-US"/>
          </a:p>
          <a:p>
            <a:br>
              <a:rPr lang="en-US"/>
            </a:br>
            <a:endParaRPr lang="en-US"/>
          </a:p>
        </p:txBody>
      </p:sp>
    </p:spTree>
    <p:extLst>
      <p:ext uri="{BB962C8B-B14F-4D97-AF65-F5344CB8AC3E}">
        <p14:creationId xmlns:p14="http://schemas.microsoft.com/office/powerpoint/2010/main" val="413112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7ADF9C-7729-43E0-B44E-3392C2BD0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64CE6C-E4DD-47B0-947A-FE4B1135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88D0AF-9D26-0542-EF59-4FDDA0134F38}"/>
              </a:ext>
            </a:extLst>
          </p:cNvPr>
          <p:cNvSpPr>
            <a:spLocks noGrp="1"/>
          </p:cNvSpPr>
          <p:nvPr>
            <p:ph type="title"/>
          </p:nvPr>
        </p:nvSpPr>
        <p:spPr>
          <a:xfrm>
            <a:off x="484552" y="365125"/>
            <a:ext cx="5252571" cy="2766449"/>
          </a:xfrm>
        </p:spPr>
        <p:txBody>
          <a:bodyPr>
            <a:normAutofit/>
          </a:bodyPr>
          <a:lstStyle/>
          <a:p>
            <a:r>
              <a:rPr lang="en-US" dirty="0"/>
              <a:t>How to do a "Science Fair Project"</a:t>
            </a:r>
          </a:p>
        </p:txBody>
      </p:sp>
      <p:pic>
        <p:nvPicPr>
          <p:cNvPr id="5" name="Picture 4" descr="Complex maths formulae on a blackboard">
            <a:extLst>
              <a:ext uri="{FF2B5EF4-FFF2-40B4-BE49-F238E27FC236}">
                <a16:creationId xmlns:a16="http://schemas.microsoft.com/office/drawing/2014/main" id="{95697BB5-6F62-BC62-D569-A90E18DD6197}"/>
              </a:ext>
            </a:extLst>
          </p:cNvPr>
          <p:cNvPicPr>
            <a:picLocks noChangeAspect="1"/>
          </p:cNvPicPr>
          <p:nvPr/>
        </p:nvPicPr>
        <p:blipFill>
          <a:blip r:embed="rId2"/>
          <a:srcRect t="17104" r="15" b="5747"/>
          <a:stretch/>
        </p:blipFill>
        <p:spPr>
          <a:xfrm>
            <a:off x="20" y="3429000"/>
            <a:ext cx="6095978" cy="3429000"/>
          </a:xfrm>
          <a:prstGeom prst="rect">
            <a:avLst/>
          </a:prstGeom>
        </p:spPr>
      </p:pic>
      <p:sp>
        <p:nvSpPr>
          <p:cNvPr id="3" name="Content Placeholder 2">
            <a:extLst>
              <a:ext uri="{FF2B5EF4-FFF2-40B4-BE49-F238E27FC236}">
                <a16:creationId xmlns:a16="http://schemas.microsoft.com/office/drawing/2014/main" id="{59D28E3E-B144-38AE-5501-C508A99B765B}"/>
              </a:ext>
            </a:extLst>
          </p:cNvPr>
          <p:cNvSpPr>
            <a:spLocks noGrp="1"/>
          </p:cNvSpPr>
          <p:nvPr>
            <p:ph idx="1"/>
          </p:nvPr>
        </p:nvSpPr>
        <p:spPr>
          <a:xfrm>
            <a:off x="6523702" y="365125"/>
            <a:ext cx="4830097" cy="5811838"/>
          </a:xfrm>
        </p:spPr>
        <p:txBody>
          <a:bodyPr vert="horz" lIns="91440" tIns="45720" rIns="91440" bIns="45720" rtlCol="0">
            <a:normAutofit/>
          </a:bodyPr>
          <a:lstStyle/>
          <a:p>
            <a:pPr marL="342900" indent="-342900">
              <a:buChar char="•"/>
            </a:pPr>
            <a:r>
              <a:rPr lang="en-US" dirty="0"/>
              <a:t>Brainstorm Ideas</a:t>
            </a:r>
          </a:p>
          <a:p>
            <a:pPr marL="342900" indent="-342900">
              <a:buChar char="•"/>
            </a:pPr>
            <a:r>
              <a:rPr lang="en-US" dirty="0"/>
              <a:t>Come up with 3 problems or ideas, questions</a:t>
            </a:r>
          </a:p>
          <a:p>
            <a:pPr marL="342900" indent="-342900">
              <a:buChar char="•"/>
            </a:pPr>
            <a:r>
              <a:rPr lang="en-US" dirty="0"/>
              <a:t>Research</a:t>
            </a:r>
          </a:p>
          <a:p>
            <a:pPr marL="342900" indent="-342900">
              <a:buChar char="•"/>
            </a:pPr>
            <a:r>
              <a:rPr lang="en-US"/>
              <a:t>Form a Hypothesis</a:t>
            </a:r>
          </a:p>
          <a:p>
            <a:pPr marL="342900" indent="-342900">
              <a:buChar char="•"/>
            </a:pPr>
            <a:r>
              <a:rPr lang="en-US"/>
              <a:t>Make your plan- Materials, Procedures, "what are your variables?"</a:t>
            </a:r>
            <a:endParaRPr lang="en-US" dirty="0"/>
          </a:p>
          <a:p>
            <a:pPr marL="342900" indent="-342900">
              <a:buChar char="•"/>
            </a:pPr>
            <a:r>
              <a:rPr lang="en-US"/>
              <a:t>Record Data</a:t>
            </a:r>
            <a:endParaRPr lang="en-US" dirty="0"/>
          </a:p>
          <a:p>
            <a:pPr marL="342900" indent="-342900">
              <a:buChar char="•"/>
            </a:pPr>
            <a:r>
              <a:rPr lang="en-US"/>
              <a:t>Write results and conclusion</a:t>
            </a:r>
          </a:p>
          <a:p>
            <a:pPr marL="342900" indent="-342900">
              <a:buChar char="•"/>
            </a:pPr>
            <a:r>
              <a:rPr lang="en-US" dirty="0"/>
              <a:t>Display your information on the board.</a:t>
            </a:r>
          </a:p>
        </p:txBody>
      </p:sp>
    </p:spTree>
    <p:extLst>
      <p:ext uri="{BB962C8B-B14F-4D97-AF65-F5344CB8AC3E}">
        <p14:creationId xmlns:p14="http://schemas.microsoft.com/office/powerpoint/2010/main" val="139510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545A-7103-0FC5-857E-DA39321FCD3D}"/>
              </a:ext>
            </a:extLst>
          </p:cNvPr>
          <p:cNvSpPr>
            <a:spLocks noGrp="1"/>
          </p:cNvSpPr>
          <p:nvPr>
            <p:ph type="title"/>
          </p:nvPr>
        </p:nvSpPr>
        <p:spPr/>
        <p:txBody>
          <a:bodyPr/>
          <a:lstStyle/>
          <a:p>
            <a:r>
              <a:rPr lang="en-US" dirty="0"/>
              <a:t>Science Fair Timeline</a:t>
            </a:r>
          </a:p>
        </p:txBody>
      </p:sp>
      <p:graphicFrame>
        <p:nvGraphicFramePr>
          <p:cNvPr id="5" name="Content Placeholder 4">
            <a:extLst>
              <a:ext uri="{FF2B5EF4-FFF2-40B4-BE49-F238E27FC236}">
                <a16:creationId xmlns:a16="http://schemas.microsoft.com/office/drawing/2014/main" id="{D5BD4864-6CFA-FA72-9F0F-0A3F1655724E}"/>
              </a:ext>
            </a:extLst>
          </p:cNvPr>
          <p:cNvGraphicFramePr>
            <a:graphicFrameLocks noGrp="1"/>
          </p:cNvGraphicFramePr>
          <p:nvPr>
            <p:ph idx="1"/>
          </p:nvPr>
        </p:nvGraphicFramePr>
        <p:xfrm>
          <a:off x="484188" y="2576513"/>
          <a:ext cx="10869610" cy="3383280"/>
        </p:xfrm>
        <a:graphic>
          <a:graphicData uri="http://schemas.openxmlformats.org/drawingml/2006/table">
            <a:tbl>
              <a:tblPr bandRow="1">
                <a:tableStyleId>{5C22544A-7EE6-4342-B048-85BDC9FD1C3A}</a:tableStyleId>
              </a:tblPr>
              <a:tblGrid>
                <a:gridCol w="1814509">
                  <a:extLst>
                    <a:ext uri="{9D8B030D-6E8A-4147-A177-3AD203B41FA5}">
                      <a16:colId xmlns:a16="http://schemas.microsoft.com/office/drawing/2014/main" val="3618089770"/>
                    </a:ext>
                  </a:extLst>
                </a:gridCol>
                <a:gridCol w="5338846">
                  <a:extLst>
                    <a:ext uri="{9D8B030D-6E8A-4147-A177-3AD203B41FA5}">
                      <a16:colId xmlns:a16="http://schemas.microsoft.com/office/drawing/2014/main" val="3373215357"/>
                    </a:ext>
                  </a:extLst>
                </a:gridCol>
                <a:gridCol w="1936640">
                  <a:extLst>
                    <a:ext uri="{9D8B030D-6E8A-4147-A177-3AD203B41FA5}">
                      <a16:colId xmlns:a16="http://schemas.microsoft.com/office/drawing/2014/main" val="3003804385"/>
                    </a:ext>
                  </a:extLst>
                </a:gridCol>
                <a:gridCol w="1779615">
                  <a:extLst>
                    <a:ext uri="{9D8B030D-6E8A-4147-A177-3AD203B41FA5}">
                      <a16:colId xmlns:a16="http://schemas.microsoft.com/office/drawing/2014/main" val="3715155065"/>
                    </a:ext>
                  </a:extLst>
                </a:gridCol>
              </a:tblGrid>
              <a:tr h="190500">
                <a:tc>
                  <a:txBody>
                    <a:bodyPr/>
                    <a:lstStyle/>
                    <a:p>
                      <a:pPr algn="l" rtl="0" fontAlgn="base"/>
                      <a:r>
                        <a:rPr lang="en-US" sz="1800" b="1" i="0">
                          <a:effectLst/>
                          <a:latin typeface="Calibri" panose="020F0502020204030204" pitchFamily="34" charset="0"/>
                        </a:rPr>
                        <a:t>Due Dates</a:t>
                      </a:r>
                      <a:r>
                        <a:rPr lang="en-US" sz="1800" b="0" i="0">
                          <a:effectLst/>
                          <a:latin typeface="Calibri" panose="020F0502020204030204" pitchFamily="34" charset="0"/>
                        </a:rPr>
                        <a:t>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800" b="1" i="0">
                          <a:effectLst/>
                          <a:latin typeface="Calibri" panose="020F0502020204030204" pitchFamily="34" charset="0"/>
                        </a:rPr>
                        <a:t>Assignment</a:t>
                      </a:r>
                      <a:r>
                        <a:rPr lang="en-US" sz="1800" b="0" i="0">
                          <a:effectLst/>
                          <a:latin typeface="Calibri" panose="020F0502020204030204" pitchFamily="34" charset="0"/>
                        </a:rPr>
                        <a:t>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800" b="1" i="0">
                          <a:effectLst/>
                          <a:latin typeface="Calibri" panose="020F0502020204030204" pitchFamily="34" charset="0"/>
                        </a:rPr>
                        <a:t>Possible Points</a:t>
                      </a:r>
                      <a:r>
                        <a:rPr lang="en-US" sz="1800" b="0" i="0">
                          <a:effectLst/>
                          <a:latin typeface="Calibri" panose="020F0502020204030204" pitchFamily="34" charset="0"/>
                        </a:rPr>
                        <a:t>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800" b="1" i="0">
                          <a:effectLst/>
                          <a:latin typeface="Calibri" panose="020F0502020204030204" pitchFamily="34" charset="0"/>
                        </a:rPr>
                        <a:t>Points earned</a:t>
                      </a:r>
                      <a:r>
                        <a:rPr lang="en-US" sz="1800" b="0" i="0">
                          <a:effectLst/>
                          <a:latin typeface="Calibri" panose="020F0502020204030204" pitchFamily="34" charset="0"/>
                        </a:rPr>
                        <a:t>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8610004"/>
                  </a:ext>
                </a:extLst>
              </a:tr>
              <a:tr h="190500">
                <a:tc>
                  <a:txBody>
                    <a:bodyPr/>
                    <a:lstStyle/>
                    <a:p>
                      <a:pPr algn="l" rtl="0" fontAlgn="base"/>
                      <a:r>
                        <a:rPr lang="en-US" sz="1600" b="0" i="0">
                          <a:effectLst/>
                          <a:latin typeface="Calibri" panose="020F0502020204030204" pitchFamily="34" charset="0"/>
                        </a:rPr>
                        <a:t>9/25/24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3 project ideas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10 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9169338"/>
                  </a:ext>
                </a:extLst>
              </a:tr>
              <a:tr h="190500">
                <a:tc>
                  <a:txBody>
                    <a:bodyPr/>
                    <a:lstStyle/>
                    <a:p>
                      <a:pPr algn="l" rtl="0" fontAlgn="base"/>
                      <a:r>
                        <a:rPr lang="en-US" sz="1600" b="0" i="0">
                          <a:effectLst/>
                          <a:latin typeface="Calibri" panose="020F0502020204030204" pitchFamily="34" charset="0"/>
                        </a:rPr>
                        <a:t>10/2/24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Final project choice and approval forms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10 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8096189"/>
                  </a:ext>
                </a:extLst>
              </a:tr>
              <a:tr h="190500">
                <a:tc>
                  <a:txBody>
                    <a:bodyPr/>
                    <a:lstStyle/>
                    <a:p>
                      <a:pPr algn="l" rtl="0" fontAlgn="base"/>
                      <a:r>
                        <a:rPr lang="en-US" sz="1600" b="0" i="0">
                          <a:effectLst/>
                          <a:latin typeface="Calibri" panose="020F0502020204030204" pitchFamily="34" charset="0"/>
                        </a:rPr>
                        <a:t>10/16/24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Research, Bibliography and Hypothesis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10 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0672599"/>
                  </a:ext>
                </a:extLst>
              </a:tr>
              <a:tr h="190500">
                <a:tc>
                  <a:txBody>
                    <a:bodyPr/>
                    <a:lstStyle/>
                    <a:p>
                      <a:pPr algn="l" rtl="0" fontAlgn="base"/>
                      <a:r>
                        <a:rPr lang="en-US" sz="1600" b="0" i="0">
                          <a:effectLst/>
                          <a:latin typeface="Calibri" panose="020F0502020204030204" pitchFamily="34" charset="0"/>
                        </a:rPr>
                        <a:t>10/23/24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Materials, Procedures and Variables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15 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9120889"/>
                  </a:ext>
                </a:extLst>
              </a:tr>
              <a:tr h="190500">
                <a:tc>
                  <a:txBody>
                    <a:bodyPr/>
                    <a:lstStyle/>
                    <a:p>
                      <a:pPr algn="l" rtl="0" fontAlgn="base"/>
                      <a:r>
                        <a:rPr lang="en-US" sz="1600" b="0" i="0">
                          <a:effectLst/>
                          <a:latin typeface="Calibri" panose="020F0502020204030204" pitchFamily="34" charset="0"/>
                        </a:rPr>
                        <a:t>12/4/24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Data check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15 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2834990"/>
                  </a:ext>
                </a:extLst>
              </a:tr>
              <a:tr h="190500">
                <a:tc>
                  <a:txBody>
                    <a:bodyPr/>
                    <a:lstStyle/>
                    <a:p>
                      <a:pPr algn="l" rtl="0" fontAlgn="base"/>
                      <a:r>
                        <a:rPr lang="en-US" sz="1600" b="0" i="0">
                          <a:effectLst/>
                          <a:latin typeface="Calibri" panose="020F0502020204030204" pitchFamily="34" charset="0"/>
                        </a:rPr>
                        <a:t>12/18/24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Results and Conclusion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10 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0244723"/>
                  </a:ext>
                </a:extLst>
              </a:tr>
              <a:tr h="190500">
                <a:tc>
                  <a:txBody>
                    <a:bodyPr/>
                    <a:lstStyle/>
                    <a:p>
                      <a:pPr algn="l" rtl="0" fontAlgn="base"/>
                      <a:r>
                        <a:rPr lang="en-US" sz="1600" b="0" i="0">
                          <a:effectLst/>
                          <a:latin typeface="Calibri" panose="020F0502020204030204" pitchFamily="34" charset="0"/>
                        </a:rPr>
                        <a:t>1/8/25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Completed logbook and board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30 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0318482"/>
                  </a:ext>
                </a:extLst>
              </a:tr>
              <a:tr h="190500">
                <a:tc>
                  <a:txBody>
                    <a:bodyPr/>
                    <a:lstStyle/>
                    <a:p>
                      <a:pPr algn="l" rtl="0" fontAlgn="base"/>
                      <a:r>
                        <a:rPr lang="en-US" sz="1600" b="0" i="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7934934"/>
                  </a:ext>
                </a:extLst>
              </a:tr>
              <a:tr h="190500">
                <a:tc>
                  <a:txBody>
                    <a:bodyPr/>
                    <a:lstStyle/>
                    <a:p>
                      <a:pPr algn="l" rtl="0" fontAlgn="base"/>
                      <a:r>
                        <a:rPr lang="en-US" sz="1600" b="0" i="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TOTAL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100 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US" sz="1600" b="0" i="0">
                          <a:effectLst/>
                          <a:latin typeface="Calibri" panose="020F050202020403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8160039"/>
                  </a:ext>
                </a:extLst>
              </a:tr>
            </a:tbl>
          </a:graphicData>
        </a:graphic>
      </p:graphicFrame>
    </p:spTree>
    <p:extLst>
      <p:ext uri="{BB962C8B-B14F-4D97-AF65-F5344CB8AC3E}">
        <p14:creationId xmlns:p14="http://schemas.microsoft.com/office/powerpoint/2010/main" val="2172105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17ADF9C-7729-43E0-B44E-3392C2BD0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64CE6C-E4DD-47B0-947A-FE4B1135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99B16-829C-4433-FDCD-6E7CC25430D3}"/>
              </a:ext>
            </a:extLst>
          </p:cNvPr>
          <p:cNvSpPr>
            <a:spLocks noGrp="1"/>
          </p:cNvSpPr>
          <p:nvPr>
            <p:ph type="title"/>
          </p:nvPr>
        </p:nvSpPr>
        <p:spPr>
          <a:xfrm>
            <a:off x="484552" y="365125"/>
            <a:ext cx="5252571" cy="2766449"/>
          </a:xfrm>
        </p:spPr>
        <p:txBody>
          <a:bodyPr>
            <a:normAutofit/>
          </a:bodyPr>
          <a:lstStyle/>
          <a:p>
            <a:r>
              <a:rPr lang="en-US"/>
              <a:t>Important Reminders</a:t>
            </a:r>
          </a:p>
        </p:txBody>
      </p:sp>
      <p:pic>
        <p:nvPicPr>
          <p:cNvPr id="15" name="Picture 14" descr="Glasses on top of a book">
            <a:extLst>
              <a:ext uri="{FF2B5EF4-FFF2-40B4-BE49-F238E27FC236}">
                <a16:creationId xmlns:a16="http://schemas.microsoft.com/office/drawing/2014/main" id="{0AAA99EF-7B50-B7CE-5ADD-F9DAB5C18CB3}"/>
              </a:ext>
            </a:extLst>
          </p:cNvPr>
          <p:cNvPicPr>
            <a:picLocks noChangeAspect="1"/>
          </p:cNvPicPr>
          <p:nvPr/>
        </p:nvPicPr>
        <p:blipFill rotWithShape="1">
          <a:blip r:embed="rId2"/>
          <a:srcRect t="9174" r="15" b="5883"/>
          <a:stretch/>
        </p:blipFill>
        <p:spPr>
          <a:xfrm>
            <a:off x="20" y="3429000"/>
            <a:ext cx="6095978" cy="3429000"/>
          </a:xfrm>
          <a:prstGeom prst="rect">
            <a:avLst/>
          </a:prstGeom>
        </p:spPr>
      </p:pic>
      <p:sp>
        <p:nvSpPr>
          <p:cNvPr id="3" name="Content Placeholder 2">
            <a:extLst>
              <a:ext uri="{FF2B5EF4-FFF2-40B4-BE49-F238E27FC236}">
                <a16:creationId xmlns:a16="http://schemas.microsoft.com/office/drawing/2014/main" id="{A5D5DF82-4E1C-DC89-3BAF-A14A0E2B3147}"/>
              </a:ext>
            </a:extLst>
          </p:cNvPr>
          <p:cNvSpPr>
            <a:spLocks noGrp="1"/>
          </p:cNvSpPr>
          <p:nvPr>
            <p:ph idx="1"/>
          </p:nvPr>
        </p:nvSpPr>
        <p:spPr>
          <a:xfrm>
            <a:off x="6523702" y="365125"/>
            <a:ext cx="4830097" cy="5811838"/>
          </a:xfrm>
        </p:spPr>
        <p:txBody>
          <a:bodyPr vert="horz" lIns="91440" tIns="45720" rIns="91440" bIns="45720" rtlCol="0">
            <a:normAutofit/>
          </a:bodyPr>
          <a:lstStyle/>
          <a:p>
            <a:pPr marL="285750" indent="-285750">
              <a:lnSpc>
                <a:spcPct val="110000"/>
              </a:lnSpc>
              <a:buFont typeface="Arial"/>
              <a:buChar char="•"/>
            </a:pPr>
            <a:r>
              <a:rPr lang="en-US" sz="1700">
                <a:ea typeface="+mn-lt"/>
                <a:cs typeface="+mn-lt"/>
              </a:rPr>
              <a:t>You may work in teams of two students in grade 4-6 who attend Turner</a:t>
            </a:r>
            <a:endParaRPr lang="en-US" sz="1700"/>
          </a:p>
          <a:p>
            <a:pPr marL="285750" indent="-285750">
              <a:lnSpc>
                <a:spcPct val="110000"/>
              </a:lnSpc>
              <a:buFont typeface="Arial"/>
              <a:buChar char="•"/>
            </a:pPr>
            <a:r>
              <a:rPr lang="en-US" sz="1700">
                <a:ea typeface="+mn-lt"/>
                <a:cs typeface="+mn-lt"/>
              </a:rPr>
              <a:t>Projects must have </a:t>
            </a:r>
            <a:r>
              <a:rPr lang="en-US" sz="1700" b="1">
                <a:ea typeface="+mn-lt"/>
                <a:cs typeface="+mn-lt"/>
              </a:rPr>
              <a:t>AT LEAST </a:t>
            </a:r>
            <a:r>
              <a:rPr lang="en-US" sz="1700">
                <a:ea typeface="+mn-lt"/>
                <a:cs typeface="+mn-lt"/>
              </a:rPr>
              <a:t>3 trials when testing in order to get a Regional bid</a:t>
            </a:r>
            <a:endParaRPr lang="en-US" sz="1700"/>
          </a:p>
          <a:p>
            <a:pPr marL="285750" indent="-285750">
              <a:lnSpc>
                <a:spcPct val="110000"/>
              </a:lnSpc>
              <a:buFont typeface="Arial"/>
              <a:buChar char="•"/>
            </a:pPr>
            <a:r>
              <a:rPr lang="en-US" sz="1700">
                <a:ea typeface="+mn-lt"/>
                <a:cs typeface="+mn-lt"/>
              </a:rPr>
              <a:t>Projects </a:t>
            </a:r>
            <a:r>
              <a:rPr lang="en-US" sz="1700" b="1">
                <a:ea typeface="+mn-lt"/>
                <a:cs typeface="+mn-lt"/>
              </a:rPr>
              <a:t>MUST </a:t>
            </a:r>
            <a:r>
              <a:rPr lang="en-US" sz="1700">
                <a:ea typeface="+mn-lt"/>
                <a:cs typeface="+mn-lt"/>
              </a:rPr>
              <a:t> have a handwritten log book in order to get a Regional bid</a:t>
            </a:r>
            <a:endParaRPr lang="en-US" sz="1700"/>
          </a:p>
          <a:p>
            <a:pPr marL="285750" indent="-285750">
              <a:lnSpc>
                <a:spcPct val="110000"/>
              </a:lnSpc>
              <a:buFont typeface="Arial"/>
              <a:buChar char="•"/>
            </a:pPr>
            <a:r>
              <a:rPr lang="en-US" sz="1700">
                <a:ea typeface="+mn-lt"/>
                <a:cs typeface="+mn-lt"/>
              </a:rPr>
              <a:t>Projects </a:t>
            </a:r>
            <a:r>
              <a:rPr lang="en-US" sz="1700" b="1">
                <a:ea typeface="+mn-lt"/>
                <a:cs typeface="+mn-lt"/>
              </a:rPr>
              <a:t>MUST </a:t>
            </a:r>
            <a:r>
              <a:rPr lang="en-US" sz="1700">
                <a:ea typeface="+mn-lt"/>
                <a:cs typeface="+mn-lt"/>
              </a:rPr>
              <a:t> have a presentation board in order to get a Regional bid</a:t>
            </a:r>
          </a:p>
          <a:p>
            <a:pPr marL="285750" indent="-285750">
              <a:lnSpc>
                <a:spcPct val="110000"/>
              </a:lnSpc>
              <a:buFont typeface="Arial"/>
              <a:buChar char="•"/>
            </a:pPr>
            <a:r>
              <a:rPr lang="en-US" sz="1700">
                <a:ea typeface="+mn-lt"/>
                <a:cs typeface="+mn-lt"/>
              </a:rPr>
              <a:t>Projects </a:t>
            </a:r>
            <a:r>
              <a:rPr lang="en-US" sz="1700" b="1">
                <a:ea typeface="+mn-lt"/>
                <a:cs typeface="+mn-lt"/>
              </a:rPr>
              <a:t>MUST </a:t>
            </a:r>
            <a:r>
              <a:rPr lang="en-US" sz="1700">
                <a:ea typeface="+mn-lt"/>
                <a:cs typeface="+mn-lt"/>
              </a:rPr>
              <a:t>have a bibliography in the log book in order to get a Regional bid</a:t>
            </a:r>
            <a:endParaRPr lang="en-US" sz="1700"/>
          </a:p>
          <a:p>
            <a:pPr marL="285750" indent="-285750">
              <a:lnSpc>
                <a:spcPct val="110000"/>
              </a:lnSpc>
              <a:buFont typeface="Arial"/>
              <a:buChar char="•"/>
            </a:pPr>
            <a:r>
              <a:rPr lang="en-US" sz="1700">
                <a:ea typeface="+mn-lt"/>
                <a:cs typeface="+mn-lt"/>
              </a:rPr>
              <a:t>Projects where mold is grown are not allowed and will be disqualified</a:t>
            </a:r>
            <a:endParaRPr lang="en-US" sz="1700"/>
          </a:p>
          <a:p>
            <a:pPr marL="285750" indent="-285750">
              <a:lnSpc>
                <a:spcPct val="110000"/>
              </a:lnSpc>
              <a:buFont typeface="Arial"/>
              <a:buChar char="•"/>
            </a:pPr>
            <a:r>
              <a:rPr lang="en-US" sz="1700">
                <a:ea typeface="+mn-lt"/>
                <a:cs typeface="+mn-lt"/>
              </a:rPr>
              <a:t>Projects involving harm to living things are not allowed and will be disqualified</a:t>
            </a:r>
            <a:endParaRPr lang="en-US" sz="1700"/>
          </a:p>
          <a:p>
            <a:pPr marL="285750" indent="-285750">
              <a:lnSpc>
                <a:spcPct val="110000"/>
              </a:lnSpc>
              <a:buFont typeface="Arial"/>
              <a:buChar char="•"/>
            </a:pPr>
            <a:r>
              <a:rPr lang="en-US" sz="1700">
                <a:ea typeface="+mn-lt"/>
                <a:cs typeface="+mn-lt"/>
              </a:rPr>
              <a:t>Projects that deal with the Indian River Lagoon may be judged for special awards</a:t>
            </a:r>
            <a:endParaRPr lang="en-US" sz="1700"/>
          </a:p>
          <a:p>
            <a:pPr>
              <a:lnSpc>
                <a:spcPct val="110000"/>
              </a:lnSpc>
            </a:pPr>
            <a:endParaRPr lang="en-US" sz="1700"/>
          </a:p>
        </p:txBody>
      </p:sp>
    </p:spTree>
    <p:extLst>
      <p:ext uri="{BB962C8B-B14F-4D97-AF65-F5344CB8AC3E}">
        <p14:creationId xmlns:p14="http://schemas.microsoft.com/office/powerpoint/2010/main" val="379464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937CC-5608-8FD3-16ED-B4BD81731C58}"/>
              </a:ext>
            </a:extLst>
          </p:cNvPr>
          <p:cNvSpPr>
            <a:spLocks noGrp="1"/>
          </p:cNvSpPr>
          <p:nvPr>
            <p:ph type="title"/>
          </p:nvPr>
        </p:nvSpPr>
        <p:spPr>
          <a:xfrm>
            <a:off x="484552" y="365125"/>
            <a:ext cx="5022630" cy="2430030"/>
          </a:xfrm>
        </p:spPr>
        <p:txBody>
          <a:bodyPr>
            <a:normAutofit/>
          </a:bodyPr>
          <a:lstStyle/>
          <a:p>
            <a:pPr>
              <a:lnSpc>
                <a:spcPct val="90000"/>
              </a:lnSpc>
            </a:pPr>
            <a:r>
              <a:rPr lang="en-US"/>
              <a:t>Forms, Checklists and Timelines</a:t>
            </a:r>
          </a:p>
        </p:txBody>
      </p:sp>
      <p:sp>
        <p:nvSpPr>
          <p:cNvPr id="3" name="Content Placeholder 2">
            <a:extLst>
              <a:ext uri="{FF2B5EF4-FFF2-40B4-BE49-F238E27FC236}">
                <a16:creationId xmlns:a16="http://schemas.microsoft.com/office/drawing/2014/main" id="{6E009C00-662B-0927-A3DE-DADCCF4E6BCD}"/>
              </a:ext>
            </a:extLst>
          </p:cNvPr>
          <p:cNvSpPr>
            <a:spLocks noGrp="1"/>
          </p:cNvSpPr>
          <p:nvPr>
            <p:ph idx="1"/>
          </p:nvPr>
        </p:nvSpPr>
        <p:spPr>
          <a:xfrm>
            <a:off x="484552" y="2793345"/>
            <a:ext cx="5534420" cy="3770305"/>
          </a:xfrm>
        </p:spPr>
        <p:txBody>
          <a:bodyPr vert="horz" lIns="91440" tIns="45720" rIns="91440" bIns="45720" rtlCol="0" anchor="t">
            <a:normAutofit/>
          </a:bodyPr>
          <a:lstStyle/>
          <a:p>
            <a:pPr>
              <a:lnSpc>
                <a:spcPct val="110000"/>
              </a:lnSpc>
            </a:pPr>
            <a:r>
              <a:rPr lang="en-US" sz="1600" b="1" dirty="0">
                <a:solidFill>
                  <a:schemeClr val="bg1"/>
                </a:solidFill>
                <a:ea typeface="+mn-lt"/>
                <a:cs typeface="+mn-lt"/>
              </a:rPr>
              <a:t>School Fair</a:t>
            </a:r>
            <a:r>
              <a:rPr lang="en-US" sz="1600" dirty="0">
                <a:solidFill>
                  <a:schemeClr val="bg1"/>
                </a:solidFill>
                <a:ea typeface="+mn-lt"/>
                <a:cs typeface="+mn-lt"/>
              </a:rPr>
              <a:t>: January 22nd, 2025</a:t>
            </a:r>
            <a:endParaRPr lang="en-US" sz="1600" dirty="0">
              <a:solidFill>
                <a:schemeClr val="bg1"/>
              </a:solidFill>
            </a:endParaRPr>
          </a:p>
          <a:p>
            <a:pPr>
              <a:lnSpc>
                <a:spcPct val="110000"/>
              </a:lnSpc>
            </a:pPr>
            <a:endParaRPr lang="en-US" sz="1600" dirty="0">
              <a:solidFill>
                <a:schemeClr val="bg1"/>
              </a:solidFill>
            </a:endParaRPr>
          </a:p>
          <a:p>
            <a:pPr>
              <a:lnSpc>
                <a:spcPct val="110000"/>
              </a:lnSpc>
            </a:pPr>
            <a:r>
              <a:rPr lang="en-US" sz="1600" b="1" dirty="0">
                <a:solidFill>
                  <a:schemeClr val="bg1"/>
                </a:solidFill>
                <a:ea typeface="+mn-lt"/>
                <a:cs typeface="+mn-lt"/>
              </a:rPr>
              <a:t>Regional Fair and Awards</a:t>
            </a:r>
            <a:r>
              <a:rPr lang="en-US" sz="1600" dirty="0">
                <a:solidFill>
                  <a:schemeClr val="bg1"/>
                </a:solidFill>
                <a:ea typeface="+mn-lt"/>
                <a:cs typeface="+mn-lt"/>
              </a:rPr>
              <a:t>: March 13th, 2025</a:t>
            </a:r>
            <a:endParaRPr lang="en-US" sz="1600" dirty="0">
              <a:solidFill>
                <a:schemeClr val="bg1"/>
              </a:solidFill>
            </a:endParaRPr>
          </a:p>
          <a:p>
            <a:pPr>
              <a:lnSpc>
                <a:spcPct val="110000"/>
              </a:lnSpc>
            </a:pPr>
            <a:endParaRPr lang="en-US" sz="1600" dirty="0">
              <a:solidFill>
                <a:schemeClr val="bg1"/>
              </a:solidFill>
            </a:endParaRPr>
          </a:p>
          <a:p>
            <a:pPr>
              <a:lnSpc>
                <a:spcPct val="110000"/>
              </a:lnSpc>
            </a:pPr>
            <a:r>
              <a:rPr lang="en-US" sz="1600" dirty="0">
                <a:solidFill>
                  <a:schemeClr val="bg1"/>
                </a:solidFill>
              </a:rPr>
              <a:t>The student handbook can be found on Turner's website, Turner's Facebook and BPS website. Students will also get a shorter version of the handbook and needed forms from their teacher in the next couple of weeks.  </a:t>
            </a:r>
            <a:br>
              <a:rPr lang="en-US" sz="1600" dirty="0"/>
            </a:br>
            <a:endParaRPr lang="en-US" sz="1600" dirty="0">
              <a:solidFill>
                <a:schemeClr val="bg1"/>
              </a:solidFill>
            </a:endParaRPr>
          </a:p>
        </p:txBody>
      </p:sp>
      <p:pic>
        <p:nvPicPr>
          <p:cNvPr id="5" name="Picture 4" descr="Models if molecules in science classroom">
            <a:extLst>
              <a:ext uri="{FF2B5EF4-FFF2-40B4-BE49-F238E27FC236}">
                <a16:creationId xmlns:a16="http://schemas.microsoft.com/office/drawing/2014/main" id="{8323346E-A7FC-5898-F8A2-2206DE9E2261}"/>
              </a:ext>
            </a:extLst>
          </p:cNvPr>
          <p:cNvPicPr>
            <a:picLocks noChangeAspect="1"/>
          </p:cNvPicPr>
          <p:nvPr/>
        </p:nvPicPr>
        <p:blipFill rotWithShape="1">
          <a:blip r:embed="rId2"/>
          <a:srcRect l="22638" r="17995" b="-3"/>
          <a:stretch/>
        </p:blipFill>
        <p:spPr>
          <a:xfrm>
            <a:off x="6083644" y="10"/>
            <a:ext cx="6108356" cy="6857990"/>
          </a:xfrm>
          <a:prstGeom prst="rect">
            <a:avLst/>
          </a:prstGeom>
        </p:spPr>
      </p:pic>
    </p:spTree>
    <p:extLst>
      <p:ext uri="{BB962C8B-B14F-4D97-AF65-F5344CB8AC3E}">
        <p14:creationId xmlns:p14="http://schemas.microsoft.com/office/powerpoint/2010/main" val="258452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4D90D76C-184F-4A96-8FE8-1114F8EE1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F9DE355-E8A7-498B-A6A0-54D03B953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8C4914-6268-2B5E-DD56-B851098D43F3}"/>
              </a:ext>
            </a:extLst>
          </p:cNvPr>
          <p:cNvSpPr>
            <a:spLocks noGrp="1"/>
          </p:cNvSpPr>
          <p:nvPr>
            <p:ph type="title"/>
          </p:nvPr>
        </p:nvSpPr>
        <p:spPr>
          <a:xfrm>
            <a:off x="484552" y="1122363"/>
            <a:ext cx="4910841" cy="2387600"/>
          </a:xfrm>
        </p:spPr>
        <p:txBody>
          <a:bodyPr vert="horz" lIns="91440" tIns="45720" rIns="91440" bIns="45720" rtlCol="0" anchor="b">
            <a:normAutofit/>
          </a:bodyPr>
          <a:lstStyle/>
          <a:p>
            <a:r>
              <a:rPr lang="en-US"/>
              <a:t>Questions?</a:t>
            </a:r>
          </a:p>
        </p:txBody>
      </p:sp>
      <p:sp>
        <p:nvSpPr>
          <p:cNvPr id="3" name="Content Placeholder 2">
            <a:extLst>
              <a:ext uri="{FF2B5EF4-FFF2-40B4-BE49-F238E27FC236}">
                <a16:creationId xmlns:a16="http://schemas.microsoft.com/office/drawing/2014/main" id="{8C0E75F9-0394-654D-DBD5-1FDB342DE5AA}"/>
              </a:ext>
            </a:extLst>
          </p:cNvPr>
          <p:cNvSpPr>
            <a:spLocks noGrp="1"/>
          </p:cNvSpPr>
          <p:nvPr>
            <p:ph idx="1"/>
          </p:nvPr>
        </p:nvSpPr>
        <p:spPr>
          <a:xfrm>
            <a:off x="484552" y="3602038"/>
            <a:ext cx="4910841" cy="1655762"/>
          </a:xfrm>
        </p:spPr>
        <p:txBody>
          <a:bodyPr vert="horz" lIns="91440" tIns="45720" rIns="91440" bIns="45720" rtlCol="0">
            <a:normAutofit/>
          </a:bodyPr>
          <a:lstStyle/>
          <a:p>
            <a:r>
              <a:rPr lang="en-US" sz="2400">
                <a:solidFill>
                  <a:schemeClr val="bg1"/>
                </a:solidFill>
              </a:rPr>
              <a:t>Contact your student’s classroom teacher or school science coach.....</a:t>
            </a:r>
          </a:p>
        </p:txBody>
      </p:sp>
      <p:pic>
        <p:nvPicPr>
          <p:cNvPr id="4" name="Picture 3" descr="A group of colorful circles with white question marks&#10;&#10;Description automatically generated">
            <a:extLst>
              <a:ext uri="{FF2B5EF4-FFF2-40B4-BE49-F238E27FC236}">
                <a16:creationId xmlns:a16="http://schemas.microsoft.com/office/drawing/2014/main" id="{3358D193-1D9D-8B5C-10C2-450B4F1F275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1129" r="19416" b="-1"/>
          <a:stretch/>
        </p:blipFill>
        <p:spPr>
          <a:xfrm>
            <a:off x="6083645" y="10"/>
            <a:ext cx="6108356" cy="6857990"/>
          </a:xfrm>
          <a:prstGeom prst="rect">
            <a:avLst/>
          </a:prstGeom>
        </p:spPr>
      </p:pic>
      <p:sp>
        <p:nvSpPr>
          <p:cNvPr id="6" name="TextBox 5">
            <a:extLst>
              <a:ext uri="{FF2B5EF4-FFF2-40B4-BE49-F238E27FC236}">
                <a16:creationId xmlns:a16="http://schemas.microsoft.com/office/drawing/2014/main" id="{EECF24E2-78A5-AA5F-5F5E-617B30E2723D}"/>
              </a:ext>
            </a:extLst>
          </p:cNvPr>
          <p:cNvSpPr txBox="1"/>
          <p:nvPr/>
        </p:nvSpPr>
        <p:spPr>
          <a:xfrm>
            <a:off x="8400715" y="3340768"/>
            <a:ext cx="2743200" cy="317500"/>
          </a:xfrm>
          <a:prstGeom prst="rect">
            <a:avLst/>
          </a:prstGeom>
        </p:spPr>
        <p:txBody>
          <a:bodyPr lIns="91440" tIns="45720" rIns="91440" bIns="45720" anchor="t">
            <a:normAutofit fontScale="92500" lnSpcReduction="20000"/>
          </a:bodyPr>
          <a:lstStyle/>
          <a:p>
            <a:endParaRPr lang="en-US"/>
          </a:p>
        </p:txBody>
      </p:sp>
    </p:spTree>
    <p:extLst>
      <p:ext uri="{BB962C8B-B14F-4D97-AF65-F5344CB8AC3E}">
        <p14:creationId xmlns:p14="http://schemas.microsoft.com/office/powerpoint/2010/main" val="3694377728"/>
      </p:ext>
    </p:extLst>
  </p:cSld>
  <p:clrMapOvr>
    <a:masterClrMapping/>
  </p:clrMapOvr>
</p:sld>
</file>

<file path=ppt/theme/theme1.xml><?xml version="1.0" encoding="utf-8"?>
<a:theme xmlns:a="http://schemas.openxmlformats.org/drawingml/2006/main" name="MatrixVTI">
  <a:themeElements>
    <a:clrScheme name="AnalogousFromRegularSeedRightStep">
      <a:dk1>
        <a:srgbClr val="000000"/>
      </a:dk1>
      <a:lt1>
        <a:srgbClr val="FFFFFF"/>
      </a:lt1>
      <a:dk2>
        <a:srgbClr val="1B2F2D"/>
      </a:dk2>
      <a:lt2>
        <a:srgbClr val="F2F0F3"/>
      </a:lt2>
      <a:accent1>
        <a:srgbClr val="53B620"/>
      </a:accent1>
      <a:accent2>
        <a:srgbClr val="14BA21"/>
      </a:accent2>
      <a:accent3>
        <a:srgbClr val="20B66A"/>
      </a:accent3>
      <a:accent4>
        <a:srgbClr val="14B4A5"/>
      </a:accent4>
      <a:accent5>
        <a:srgbClr val="29A9E7"/>
      </a:accent5>
      <a:accent6>
        <a:srgbClr val="1C4CD6"/>
      </a:accent6>
      <a:hlink>
        <a:srgbClr val="933FBF"/>
      </a:hlink>
      <a:folHlink>
        <a:srgbClr val="7F7F7F"/>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407</Words>
  <Application>Microsoft Office PowerPoint</Application>
  <PresentationFormat>Widescreen</PresentationFormat>
  <Paragraphs>91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vt:lpstr>
      <vt:lpstr>Bahnschrift</vt:lpstr>
      <vt:lpstr>Calibri</vt:lpstr>
      <vt:lpstr>Calibri Light</vt:lpstr>
      <vt:lpstr>MatrixVTI</vt:lpstr>
      <vt:lpstr>Science and Engineering  Fair </vt:lpstr>
      <vt:lpstr>Why is the Science and Engineering Fair so important?</vt:lpstr>
      <vt:lpstr>Science and Engineering Fair Categories</vt:lpstr>
      <vt:lpstr>Science and Engineering Categories cont.</vt:lpstr>
      <vt:lpstr>How to do a "Science Fair Project"</vt:lpstr>
      <vt:lpstr>Science Fair Timeline</vt:lpstr>
      <vt:lpstr>Important Reminders</vt:lpstr>
      <vt:lpstr>Forms, Checklists and Timelines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Arnold.Megan@Turner Elementary</cp:lastModifiedBy>
  <cp:revision>83</cp:revision>
  <dcterms:created xsi:type="dcterms:W3CDTF">2023-09-12T17:40:57Z</dcterms:created>
  <dcterms:modified xsi:type="dcterms:W3CDTF">2024-09-13T14:47:12Z</dcterms:modified>
</cp:coreProperties>
</file>